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69" r:id="rId3"/>
    <p:sldId id="420" r:id="rId4"/>
    <p:sldId id="413" r:id="rId5"/>
    <p:sldId id="414" r:id="rId6"/>
    <p:sldId id="412" r:id="rId7"/>
    <p:sldId id="411" r:id="rId8"/>
    <p:sldId id="417" r:id="rId9"/>
    <p:sldId id="418" r:id="rId10"/>
    <p:sldId id="421" r:id="rId11"/>
    <p:sldId id="422" r:id="rId12"/>
    <p:sldId id="426" r:id="rId13"/>
    <p:sldId id="428" r:id="rId14"/>
    <p:sldId id="429" r:id="rId15"/>
    <p:sldId id="443" r:id="rId16"/>
    <p:sldId id="430" r:id="rId17"/>
    <p:sldId id="431" r:id="rId18"/>
    <p:sldId id="433" r:id="rId19"/>
    <p:sldId id="434" r:id="rId20"/>
    <p:sldId id="435" r:id="rId21"/>
    <p:sldId id="436" r:id="rId22"/>
    <p:sldId id="438" r:id="rId23"/>
    <p:sldId id="439" r:id="rId24"/>
    <p:sldId id="440" r:id="rId25"/>
    <p:sldId id="441" r:id="rId26"/>
    <p:sldId id="442" r:id="rId27"/>
    <p:sldId id="266" r:id="rId28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37F"/>
    <a:srgbClr val="E6E6E6"/>
    <a:srgbClr val="99CCFF"/>
    <a:srgbClr val="FCFCFC"/>
    <a:srgbClr val="ECD6A5"/>
    <a:srgbClr val="C19229"/>
    <a:srgbClr val="003B59"/>
    <a:srgbClr val="DDDDDD"/>
    <a:srgbClr val="497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88" autoAdjust="0"/>
    <p:restoredTop sz="96445" autoAdjust="0"/>
  </p:normalViewPr>
  <p:slideViewPr>
    <p:cSldViewPr>
      <p:cViewPr varScale="1">
        <p:scale>
          <a:sx n="235" d="100"/>
          <a:sy n="235" d="100"/>
        </p:scale>
        <p:origin x="558" y="186"/>
      </p:cViewPr>
      <p:guideLst>
        <p:guide orient="horz" pos="2880"/>
        <p:guide pos="2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CBA3A-4016-4326-8AC3-4CA1C77DF708}" type="datetimeFigureOut">
              <a:rPr lang="ru-RU" smtClean="0"/>
              <a:t>26.03.2026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B102A-EDC8-431F-B475-B3229B34ED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65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533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549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031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254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564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953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060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908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777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332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564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628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741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090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37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789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530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77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20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365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158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62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428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92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15162"/>
            <a:ext cx="373837" cy="2660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422808" y="543712"/>
            <a:ext cx="5082641" cy="2214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3011" y="1956145"/>
            <a:ext cx="113976" cy="152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734015" y="2217879"/>
            <a:ext cx="151968" cy="152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34015" y="2459864"/>
            <a:ext cx="151961" cy="152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3133711" y="2790248"/>
            <a:ext cx="121265" cy="152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3118256" y="2541852"/>
            <a:ext cx="152176" cy="1450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3118256" y="2286533"/>
            <a:ext cx="152176" cy="1519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36166" y="556217"/>
            <a:ext cx="1509395" cy="2083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320451" y="700380"/>
            <a:ext cx="2058035" cy="2262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1" i="0">
                <a:solidFill>
                  <a:srgbClr val="161A1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98206734-726E-46B9-B3CD-75FDA00F97BD}" type="datetime1">
              <a:rPr lang="ru-RU" smtClean="0"/>
              <a:t>26.03.2026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FAA6C436-0D4A-4340-A2B7-930FFE7E96A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43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7374" y="473938"/>
            <a:ext cx="3791051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3B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8290" y="746315"/>
            <a:ext cx="5189220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519471" y="207610"/>
            <a:ext cx="1240523" cy="275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0" y="980451"/>
            <a:ext cx="45512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11437F"/>
                </a:solidFill>
              </a:rPr>
              <a:t>Актуальные вопросы при проведении мероприятий по закрытию, открытию финансового года, составлению и представлению отчетности.</a:t>
            </a:r>
          </a:p>
          <a:p>
            <a:r>
              <a:rPr lang="ru-RU" sz="900" b="1" dirty="0" smtClean="0">
                <a:solidFill>
                  <a:srgbClr val="11437F"/>
                </a:solidFill>
              </a:rPr>
              <a:t>Практический опыт, предложения по оптимизации.</a:t>
            </a:r>
            <a:endParaRPr lang="ru-RU" sz="900" b="1" dirty="0">
              <a:solidFill>
                <a:srgbClr val="11437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029406"/>
            <a:ext cx="2294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www.murmansk.roskazna.ru</a:t>
            </a:r>
            <a:endParaRPr lang="ru-RU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2500" y="3029406"/>
            <a:ext cx="2286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</a:rPr>
              <a:t> 27 марта 2026 года</a:t>
            </a:r>
            <a:endParaRPr lang="ru-RU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02" y="2155825"/>
            <a:ext cx="259079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11437F"/>
                </a:solidFill>
              </a:rPr>
              <a:t>Чаплыгин Иван Андреевич </a:t>
            </a:r>
          </a:p>
          <a:p>
            <a:r>
              <a:rPr lang="ru-RU" sz="700" dirty="0" smtClean="0">
                <a:solidFill>
                  <a:srgbClr val="11437F"/>
                </a:solidFill>
              </a:rPr>
              <a:t>Начальник отдела бюджетного учёта и отчётности </a:t>
            </a:r>
          </a:p>
          <a:p>
            <a:r>
              <a:rPr lang="ru-RU" sz="700" dirty="0" smtClean="0">
                <a:solidFill>
                  <a:srgbClr val="11437F"/>
                </a:solidFill>
              </a:rPr>
              <a:t>по операциям бюджетов – главный бухгалтер</a:t>
            </a:r>
            <a:endParaRPr lang="ru-RU" sz="700" dirty="0">
              <a:solidFill>
                <a:srgbClr val="11437F"/>
              </a:solidFill>
            </a:endParaRPr>
          </a:p>
        </p:txBody>
      </p:sp>
      <p:sp>
        <p:nvSpPr>
          <p:cNvPr id="16" name="object 2"/>
          <p:cNvSpPr/>
          <p:nvPr/>
        </p:nvSpPr>
        <p:spPr>
          <a:xfrm>
            <a:off x="1" y="2681267"/>
            <a:ext cx="2654299" cy="15652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43318"/>
            <a:ext cx="1007327" cy="387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0701" y="43318"/>
            <a:ext cx="2286000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" dirty="0" smtClean="0">
                <a:solidFill>
                  <a:schemeClr val="tx2"/>
                </a:solidFill>
              </a:rPr>
              <a:t>УПРАВЛЕНИЕ  ФЕДЕРАЛЬНОГО КАЗНАЧЕЙСТВА ПО  МУРМАНСКОЙ ОБЛАСТИ </a:t>
            </a:r>
            <a:endParaRPr lang="ru-RU" sz="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и обработка запроса на закрытие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23428" y="471186"/>
            <a:ext cx="285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и обработка запроса на закрытие года и его визуализация в ЛК ТОФК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832818"/>
            <a:ext cx="4557143" cy="210476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39700" y="2692847"/>
            <a:ext cx="548397" cy="152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19551" y="1584247"/>
            <a:ext cx="548397" cy="152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и обработка запроса на закрытие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23428" y="471186"/>
            <a:ext cx="285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и обработка запроса на закрытие года и его визуализация в ЛК ТОФК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7" y="901284"/>
            <a:ext cx="4511905" cy="208333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40314" y="1635679"/>
            <a:ext cx="548397" cy="152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15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и обработка запроса на закрытие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23428" y="471186"/>
            <a:ext cx="285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и обработка запроса на перенос остатков по АУ/БУ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8" y="817657"/>
            <a:ext cx="4547619" cy="218571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77900" y="1708733"/>
            <a:ext cx="548397" cy="152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10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и обработка запроса на закрытие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23428" y="471186"/>
            <a:ext cx="285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и обработка запроса на перенос остатков по счетам оборотов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8" y="890658"/>
            <a:ext cx="4500000" cy="21071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31124" y="1882099"/>
            <a:ext cx="548397" cy="152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0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и обработка запроса на закрытие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23428" y="471186"/>
            <a:ext cx="4545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остатков </a:t>
            </a:r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показателями </a:t>
            </a:r>
            <a:r>
              <a:rPr lang="ru-RU" sz="1000" b="1" i="1" dirty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 «Главная книга» ф.0504072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8" y="828056"/>
            <a:ext cx="4545238" cy="210952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263900" y="1535705"/>
            <a:ext cx="548397" cy="46772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71075" y="1583894"/>
            <a:ext cx="548397" cy="46772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и обработка запроса на закрытие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0" y="425891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23428" y="471186"/>
            <a:ext cx="4545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показателей регистра «Главная </a:t>
            </a:r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книга» ф.0504072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8" y="903966"/>
            <a:ext cx="2696476" cy="128580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349500" y="1579332"/>
            <a:ext cx="228600" cy="762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654" y="935189"/>
            <a:ext cx="2788476" cy="89590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492500" y="1604100"/>
            <a:ext cx="228600" cy="762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0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и обработка запроса на закрытие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23428" y="471186"/>
            <a:ext cx="454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остатков с данными в </a:t>
            </a:r>
            <a:r>
              <a:rPr lang="ru-RU" sz="1000" b="1" i="1" dirty="0" err="1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ПУиО</a:t>
            </a:r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применением функционала «Просмотр остатков и оборотов НПС»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2" y="937298"/>
            <a:ext cx="4304857" cy="70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27" y="1714506"/>
            <a:ext cx="4312381" cy="58285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04448" y="1214157"/>
            <a:ext cx="548397" cy="46772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275689" y="1393825"/>
            <a:ext cx="548397" cy="2286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879518" y="1944266"/>
            <a:ext cx="548397" cy="38572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233790" y="2095824"/>
            <a:ext cx="548397" cy="19466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11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и обработка запроса на закрытие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23428" y="471186"/>
            <a:ext cx="454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остатков с данными в </a:t>
            </a:r>
            <a:r>
              <a:rPr lang="ru-RU" sz="1000" b="1" i="1" dirty="0" err="1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ПУиО</a:t>
            </a:r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применением функционала «Просмотр остатков и оборотов НПС»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6" y="905774"/>
            <a:ext cx="4557143" cy="210476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77900" y="1548959"/>
            <a:ext cx="472197" cy="14966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2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Выверка данных бухгалтерского учета после переноса остатков на новый финансовый год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7" y="870692"/>
            <a:ext cx="4550000" cy="215476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96469" y="1367441"/>
            <a:ext cx="472197" cy="14966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3428" y="471186"/>
            <a:ext cx="4545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выписок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Выверка данных бухгалтерского учета после переноса остатков на новый финансовый год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3428" y="471186"/>
            <a:ext cx="4545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остатков по выпискам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" y="839301"/>
            <a:ext cx="4478572" cy="212857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969189" y="1708618"/>
            <a:ext cx="472197" cy="14966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5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473700" y="3045301"/>
            <a:ext cx="2457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8068" y="48970"/>
            <a:ext cx="27719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по завершению 2025 финансового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2100" y="1367949"/>
            <a:ext cx="5304467" cy="635475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Завершение 2025 финансового года осуществлялось в соответствии с Методикой по завершению 2025 финансового года в Государственной интегрированной информационной системе управления общественными финансами «</a:t>
            </a:r>
            <a:r>
              <a:rPr lang="ru-RU" sz="8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</a:t>
            </a:r>
            <a:r>
              <a:rPr lang="ru-RU" sz="8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лектронный бюджет» Подсистеме управления расходами Модуле бюджетного процесса в части казначейского обслуживания, а также исполнения бюджетов субъектов Российской Федерации (местных бюджетов), государственных внебюджетных фондов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6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Выверка данных бухгалтерского учета после переноса остатков на новый финансовый год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880721"/>
            <a:ext cx="4547619" cy="21547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428" y="471186"/>
            <a:ext cx="4545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остатков по выпискам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5208" y="1808436"/>
            <a:ext cx="472197" cy="126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500" y="104828"/>
            <a:ext cx="25835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Диагностика данных бухгалтерского учета по НПС</a:t>
            </a: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3428" y="471186"/>
            <a:ext cx="45452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000" b="1" i="1" dirty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диагностических</a:t>
            </a:r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отчетов в </a:t>
            </a:r>
            <a:r>
              <a:rPr lang="ru-RU" sz="1000" b="1" i="1" dirty="0" err="1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ПУиО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5208" y="1808436"/>
            <a:ext cx="472197" cy="126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" y="857174"/>
            <a:ext cx="4514286" cy="20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7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500" y="104828"/>
            <a:ext cx="25835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Диагностика данных бухгалтерского учета по НПС</a:t>
            </a: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3428" y="471186"/>
            <a:ext cx="454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данных бухгалтерского учета до ЗГ (некорректные остатки по счетам)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5208" y="1808436"/>
            <a:ext cx="472197" cy="126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8" y="907104"/>
            <a:ext cx="4369524" cy="2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500" y="104828"/>
            <a:ext cx="25835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Диагностика данных бухгалтерского учета по НПС</a:t>
            </a: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3428" y="471186"/>
            <a:ext cx="454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данных бухгалтерского учета после ЗГ (некорректные остатки по счетам)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96" y="907594"/>
            <a:ext cx="2721429" cy="1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5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500" y="104828"/>
            <a:ext cx="25835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Формирование бухгалтерских справок в ЕБП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3428" y="471186"/>
            <a:ext cx="4916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бухгалтерской справки для внесения корректирующих записей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5208" y="1808436"/>
            <a:ext cx="472197" cy="126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36" y="824603"/>
            <a:ext cx="4347429" cy="20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500" y="104828"/>
            <a:ext cx="25835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Диагностика данных бухгалтерского учета по НПС</a:t>
            </a: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3428" y="471186"/>
            <a:ext cx="4916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Переформирование диагностических отчетов. Все отчеты не содержат ошибок.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5208" y="1808436"/>
            <a:ext cx="472197" cy="12604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57" y="867068"/>
            <a:ext cx="4533333" cy="20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358" y="3039452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5979" y="34217"/>
            <a:ext cx="1930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700" b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оптимизации</a:t>
            </a:r>
            <a:endParaRPr lang="ru-RU" sz="900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500" y="501961"/>
            <a:ext cx="57192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оптимизации работы в Модуле бюджетного процесса:</a:t>
            </a:r>
          </a:p>
          <a:p>
            <a:pPr algn="ctr"/>
            <a:endParaRPr lang="ru-RU" sz="900" b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71" y="936178"/>
            <a:ext cx="5672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возможность формирования Бухгалтерских справок по шаблону;</a:t>
            </a:r>
          </a:p>
          <a:p>
            <a:pPr lvl="0" algn="just"/>
            <a:endParaRPr lang="ru-RU" sz="8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возможность копирования операций в Бухгалтерских справках;</a:t>
            </a:r>
          </a:p>
          <a:p>
            <a:pPr lvl="0" algn="just"/>
            <a:endParaRPr lang="ru-RU" sz="8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возможность «отмены» Бухгалтерских справок.</a:t>
            </a:r>
            <a:endParaRPr lang="ru-RU" sz="9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1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292100" y="1277932"/>
            <a:ext cx="3785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1437F"/>
                </a:solidFill>
                <a:latin typeface="+mj-lt"/>
                <a:cs typeface="Arial" panose="020B0604020202020204" pitchFamily="34" charset="0"/>
              </a:rPr>
              <a:t>Спасибо за</a:t>
            </a:r>
            <a:r>
              <a:rPr lang="en-US" sz="2000" b="1" smtClean="0">
                <a:solidFill>
                  <a:srgbClr val="11437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2000" b="1" smtClean="0">
                <a:solidFill>
                  <a:srgbClr val="11437F"/>
                </a:solidFill>
                <a:latin typeface="+mj-lt"/>
                <a:cs typeface="Arial" panose="020B0604020202020204" pitchFamily="34" charset="0"/>
              </a:rPr>
              <a:t>внимание</a:t>
            </a:r>
            <a:r>
              <a:rPr lang="ru-RU" sz="2000" b="1" dirty="0" smtClean="0">
                <a:solidFill>
                  <a:srgbClr val="11437F"/>
                </a:solidFill>
                <a:latin typeface="+mj-lt"/>
                <a:cs typeface="Arial" panose="020B0604020202020204" pitchFamily="34" charset="0"/>
              </a:rPr>
              <a:t>!</a:t>
            </a:r>
            <a:endParaRPr lang="ru-RU" sz="2000" dirty="0">
              <a:solidFill>
                <a:srgbClr val="11437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38367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473700" y="3045301"/>
            <a:ext cx="2457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0100" y="104828"/>
            <a:ext cx="2354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Выполнение процедур до закрытия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23428" y="471186"/>
            <a:ext cx="453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итоговых выписок банка за последний рабочий день отчетного финансового года по казначейским счетам 03224 и 03234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3" y="848273"/>
            <a:ext cx="4492857" cy="211190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06500" y="1227339"/>
            <a:ext cx="304800" cy="13200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59117" y="1826293"/>
            <a:ext cx="304800" cy="13200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473700" y="3045301"/>
            <a:ext cx="2457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0100" y="104828"/>
            <a:ext cx="2354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Выполнение процедур до закрытия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7586" y="21255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791308"/>
            <a:ext cx="4557143" cy="217381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09806" y="1851025"/>
            <a:ext cx="457200" cy="9659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3428" y="471186"/>
            <a:ext cx="2859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Сверка статусов в подразделе «Поступления»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4659" y="1947620"/>
            <a:ext cx="538442" cy="13200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33892" y="1947620"/>
            <a:ext cx="538442" cy="13200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7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473700" y="3045301"/>
            <a:ext cx="2457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0100" y="104828"/>
            <a:ext cx="2354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Выполнение процедур до закрытия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7586" y="21255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009806" y="1851025"/>
            <a:ext cx="457200" cy="9659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3428" y="471186"/>
            <a:ext cx="2859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Сверка статусов в подразделе «Выплаты»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4659" y="1947620"/>
            <a:ext cx="538442" cy="13200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762929"/>
            <a:ext cx="4523810" cy="217619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4659" y="1851024"/>
            <a:ext cx="538442" cy="13200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09806" y="1864024"/>
            <a:ext cx="457200" cy="9659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473700" y="3045301"/>
            <a:ext cx="2457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0100" y="104828"/>
            <a:ext cx="2354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Выверка данных на конец отчетного периода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28" y="471186"/>
            <a:ext cx="2554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Сверка показателей казначейских счетов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717407"/>
            <a:ext cx="4571429" cy="214047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873500" y="1317625"/>
            <a:ext cx="457200" cy="762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473700" y="3045301"/>
            <a:ext cx="2457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0100" y="104828"/>
            <a:ext cx="2354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Выверка данных на конец отчетного периода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28" y="471186"/>
            <a:ext cx="2554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Сверка показателей казначейских счетов</a:t>
            </a:r>
            <a:endParaRPr lang="ru-RU" sz="1000" b="1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747597"/>
            <a:ext cx="4571429" cy="217381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254501" y="2232025"/>
            <a:ext cx="457200" cy="762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058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и обработка запроса на закрытие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23428" y="471186"/>
            <a:ext cx="2859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Закрытие операционных дней (</a:t>
            </a:r>
            <a:r>
              <a:rPr lang="ru-RU" sz="1000" i="1" dirty="0" err="1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ПУиО</a:t>
            </a:r>
            <a:r>
              <a:rPr lang="ru-RU" sz="1000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000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" y="802530"/>
            <a:ext cx="2746857" cy="215285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20701" y="2232025"/>
            <a:ext cx="609600" cy="3810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3319"/>
            <a:ext cx="919417" cy="3599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0700" y="43319"/>
            <a:ext cx="2209800" cy="35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600" dirty="0">
                <a:solidFill>
                  <a:srgbClr val="1F497D"/>
                </a:solidFill>
              </a:rPr>
              <a:t>УПРАВЛЕНИЕ  ФЕДЕРАЛЬНОГО КАЗНАЧЕЙСТВА ПО  МУРМАНСКОЙ ОБЛАСТИ </a:t>
            </a:r>
          </a:p>
        </p:txBody>
      </p:sp>
      <p:sp>
        <p:nvSpPr>
          <p:cNvPr id="11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endParaRPr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5397500" y="3045301"/>
            <a:ext cx="3219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7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7700" y="104828"/>
            <a:ext cx="2507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Получение и обработка запроса на закрытие года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ject 9"/>
          <p:cNvSpPr/>
          <p:nvPr/>
        </p:nvSpPr>
        <p:spPr>
          <a:xfrm>
            <a:off x="4519472" y="207610"/>
            <a:ext cx="1240523" cy="2752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23428" y="471186"/>
            <a:ext cx="2859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Закрытие операционных дней (ЕБП)</a:t>
            </a:r>
            <a:endParaRPr lang="ru-RU" sz="1000" i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3" y="767159"/>
            <a:ext cx="4495238" cy="210952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01700" y="1690854"/>
            <a:ext cx="609600" cy="3810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24703" y="2398068"/>
            <a:ext cx="548397" cy="152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6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12903</TotalTime>
  <Words>717</Words>
  <Application>Microsoft Office PowerPoint</Application>
  <PresentationFormat>Произвольный</PresentationFormat>
  <Paragraphs>140</Paragraphs>
  <Slides>27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евоывлд</dc:title>
  <dc:creator>Елизавета Арбатова</dc:creator>
  <cp:lastModifiedBy>Чаплыгин Иван Андреевич</cp:lastModifiedBy>
  <cp:revision>1010</cp:revision>
  <dcterms:created xsi:type="dcterms:W3CDTF">2019-07-31T16:47:50Z</dcterms:created>
  <dcterms:modified xsi:type="dcterms:W3CDTF">2026-03-26T14:28:15Z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2019-03-19T00:00:00Z</vt:filetime>
  </property>
  <property fmtid="{D5CDD505-2E9C-101B-9397-08002B2CF9AE}" pid="3" name="Creator">
    <vt:lpwstr>Adobe Illustrator CC 22.1 (Windows)</vt:lpwstr>
  </property>
  <property fmtid="{D5CDD505-2E9C-101B-9397-08002B2CF9AE}" pid="4" name="LastSaved">
    <vt:filetime>2019-07-31T00:00:00Z</vt:filetime>
  </property>
</Properties>
</file>